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media/image10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9" r:id="rId4"/>
    <p:sldId id="260" r:id="rId5"/>
    <p:sldId id="267" r:id="rId6"/>
    <p:sldId id="269" r:id="rId7"/>
    <p:sldId id="261" r:id="rId8"/>
    <p:sldId id="262" r:id="rId9"/>
    <p:sldId id="268" r:id="rId10"/>
    <p:sldId id="270" r:id="rId11"/>
    <p:sldId id="271" r:id="rId12"/>
    <p:sldId id="263" r:id="rId13"/>
    <p:sldId id="272" r:id="rId14"/>
    <p:sldId id="264" r:id="rId15"/>
    <p:sldId id="265" r:id="rId16"/>
    <p:sldId id="266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10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42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D58CCE-E620-4F3C-9B28-D9B9FA02FFA0}" type="datetimeFigureOut">
              <a:rPr lang="en-US" smtClean="0"/>
              <a:t>3/28/2023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1613D8-45AC-45DE-8D29-E98F102EDD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7428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3/28/2023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3/28/2023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3/28/2023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3/28/2023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3/28/2023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68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6F269C0-E938-4ACE-9291-680DA455A4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DD4DBE-F22A-58D0-A256-750D4CD21E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5999" y="628617"/>
            <a:ext cx="5408613" cy="302898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The Kalamazoo Route Planner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07FBFF-5192-8EA1-95CE-3DE1FBE539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5999" y="3843868"/>
            <a:ext cx="4264026" cy="1564744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0F496F"/>
                </a:solidFill>
              </a:rPr>
              <a:t>Client: Dustin Black</a:t>
            </a:r>
          </a:p>
          <a:p>
            <a:r>
              <a:rPr lang="en-US">
                <a:solidFill>
                  <a:srgbClr val="0F496F"/>
                </a:solidFill>
              </a:rPr>
              <a:t>Members: </a:t>
            </a:r>
            <a:r>
              <a:rPr lang="en-US">
                <a:solidFill>
                  <a:srgbClr val="0F496F"/>
                </a:solidFill>
                <a:effectLst/>
                <a:latin typeface="+mj-lt"/>
                <a:ea typeface="DengXian" panose="02010600030101010101" pitchFamily="2" charset="-122"/>
              </a:rPr>
              <a:t>Austin Miller, Bjarne Wilken, Christian Fuentes, Matthew Phillips, Mike Henke</a:t>
            </a:r>
            <a:endParaRPr lang="en-US">
              <a:solidFill>
                <a:srgbClr val="0F496F"/>
              </a:solidFill>
              <a:latin typeface="+mj-lt"/>
            </a:endParaRPr>
          </a:p>
        </p:txBody>
      </p:sp>
      <p:sp useBgFill="1">
        <p:nvSpPr>
          <p:cNvPr id="12" name="Snip Diagonal Corner Rectangle 6">
            <a:extLst>
              <a:ext uri="{FF2B5EF4-FFF2-40B4-BE49-F238E27FC236}">
                <a16:creationId xmlns:a16="http://schemas.microsoft.com/office/drawing/2014/main" id="{353910D8-86D8-4812-AACB-F5860956EB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4000" y="620722"/>
            <a:ext cx="4977369" cy="5286838"/>
          </a:xfrm>
          <a:prstGeom prst="snip2DiagRect">
            <a:avLst>
              <a:gd name="adj1" fmla="val 9763"/>
              <a:gd name="adj2" fmla="val 0"/>
            </a:avLst>
          </a:prstGeom>
          <a:ln>
            <a:noFill/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C7957A6E-2603-D71F-6753-106D693236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512" y="1940638"/>
            <a:ext cx="3997242" cy="2668158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B0DDB13E-0746-49BA-B832-3DBEF6AB5E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75ABE57-032A-4BDB-8DA5-921E3A265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B1CBD4F3-E4C6-4345-B5B9-225E609D38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3AD7E20A-1B41-40E2-9927-FD6E3E09DF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42C5E4E-9C9A-4C8F-A06F-0C25A124EA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4382779-711D-4169-BCDC-A353BB9E75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94339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6D67C5-50D5-7A04-F11B-D6E498198B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58379" y="774700"/>
            <a:ext cx="4225139" cy="5308600"/>
          </a:xfrm>
        </p:spPr>
        <p:txBody>
          <a:bodyPr>
            <a:norm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prstClr val="white"/>
              </a:buClr>
              <a:buSzPct val="80000"/>
              <a:buFont typeface="Century Gothic" panose="020B0502020202020204" pitchFamily="34" charset="0"/>
              <a:buChar char="►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75000"/>
                  </a:srgbClr>
                </a:solidFill>
                <a:effectLst/>
                <a:uLnTx/>
                <a:uFillTx/>
                <a:ea typeface="+mn-ea"/>
                <a:cs typeface="+mn-cs"/>
              </a:rPr>
              <a:t>Capabilities Requirements:</a:t>
            </a:r>
          </a:p>
          <a:p>
            <a:pPr marL="742950" lvl="1" indent="-285750">
              <a:buClr>
                <a:prstClr val="white"/>
              </a:buClr>
              <a:buFont typeface="Century Gothic" panose="020B0502020202020204" pitchFamily="34" charset="0"/>
              <a:buChar char="►"/>
              <a:defRPr/>
            </a:pPr>
            <a:r>
              <a:rPr lang="en-US" sz="2000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The software will run on chrome, </a:t>
            </a:r>
            <a:r>
              <a:rPr lang="en-US" sz="2000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firefox</a:t>
            </a:r>
            <a:r>
              <a:rPr lang="en-US" sz="2000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and safari. </a:t>
            </a:r>
          </a:p>
          <a:p>
            <a:pPr marL="742950" lvl="1" indent="-285750">
              <a:buClr>
                <a:prstClr val="white"/>
              </a:buClr>
              <a:buFont typeface="Century Gothic" panose="020B0502020202020204" pitchFamily="34" charset="0"/>
              <a:buChar char="►"/>
              <a:defRPr/>
            </a:pPr>
            <a:r>
              <a:rPr lang="en-US" sz="2000" dirty="0">
                <a:solidFill>
                  <a:schemeClr val="tx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It </a:t>
            </a:r>
            <a:r>
              <a:rPr lang="en-US" sz="2000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run on Apple and Android devices by having a responsive web page based on display size.</a:t>
            </a:r>
          </a:p>
          <a:p>
            <a:pPr marL="742950" lvl="1" indent="-285750">
              <a:buClr>
                <a:prstClr val="white"/>
              </a:buClr>
              <a:buFont typeface="Century Gothic" panose="020B0502020202020204" pitchFamily="34" charset="0"/>
              <a:buChar char="►"/>
              <a:defRPr/>
            </a:pPr>
            <a:r>
              <a:rPr lang="en-US" sz="2000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The database shall use less than 10GB of space.</a:t>
            </a:r>
          </a:p>
          <a:p>
            <a:pPr lvl="1">
              <a:buClr>
                <a:prstClr val="white"/>
              </a:buClr>
              <a:defRPr/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28650" marR="0" lvl="1" indent="-1714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prstClr val="white"/>
              </a:buClr>
              <a:buSzPct val="80000"/>
              <a:buFont typeface="Wingdings" panose="05000000000000000000" pitchFamily="2" charset="2"/>
              <a:buChar char="Ø"/>
              <a:tabLst/>
              <a:defRPr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05B9D6-C940-1939-00E2-58E942AF54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274" y="774700"/>
            <a:ext cx="5969619" cy="530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858170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8">
            <a:extLst>
              <a:ext uri="{FF2B5EF4-FFF2-40B4-BE49-F238E27FC236}">
                <a16:creationId xmlns:a16="http://schemas.microsoft.com/office/drawing/2014/main" id="{9ACA6826-032C-4799-B079-15DB2A6CBD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64CBEB-1DFB-2F05-C435-EAE63B49A8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3902" y="1530434"/>
            <a:ext cx="4831371" cy="4021636"/>
          </a:xfrm>
        </p:spPr>
        <p:txBody>
          <a:bodyPr>
            <a:normAutofit/>
          </a:bodyPr>
          <a:lstStyle/>
          <a:p>
            <a:pPr marL="342900" marR="0" lvl="0" indent="-342900" defTabSz="457200" rtl="0" eaLnBrk="1" fontAlgn="auto" latinLnBrk="0" hangingPunct="1">
              <a:spcBef>
                <a:spcPct val="20000"/>
              </a:spcBef>
              <a:spcAft>
                <a:spcPts val="600"/>
              </a:spcAft>
              <a:buClr>
                <a:prstClr val="white"/>
              </a:buClr>
              <a:buSzPct val="80000"/>
              <a:buFont typeface="Century Gothic" panose="020B0502020202020204" pitchFamily="34" charset="0"/>
              <a:buChar char="►"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Software Interface Requirements: </a:t>
            </a:r>
          </a:p>
          <a:p>
            <a:pPr lvl="1">
              <a:buClr>
                <a:prstClr val="white"/>
              </a:buClr>
              <a:defRPr/>
            </a:pPr>
            <a:r>
              <a:rPr lang="en-US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The software connects to the Overpass API and</a:t>
            </a:r>
            <a:r>
              <a:rPr lang="en-US" dirty="0">
                <a:solidFill>
                  <a:schemeClr val="tx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pulls data from </a:t>
            </a:r>
            <a:r>
              <a:rPr lang="en-US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OpenStreetMap (OSM).</a:t>
            </a:r>
          </a:p>
          <a:p>
            <a:pPr lvl="1">
              <a:buClr>
                <a:prstClr val="white"/>
              </a:buClr>
              <a:defRPr/>
            </a:pPr>
            <a:r>
              <a:rPr lang="en-US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A custom database shall be created and maintained in MySQL.</a:t>
            </a:r>
          </a:p>
          <a:p>
            <a:pPr lvl="1">
              <a:buClr>
                <a:prstClr val="white"/>
              </a:buClr>
              <a:defRPr/>
            </a:pPr>
            <a:r>
              <a:rPr lang="en-US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The user </a:t>
            </a:r>
            <a:r>
              <a:rPr lang="en-US" dirty="0">
                <a:solidFill>
                  <a:schemeClr val="tx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will</a:t>
            </a:r>
            <a:r>
              <a:rPr lang="en-US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be able to export a GPX/CSV file that can be used as input into other mobile GPS apps.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D58A807-BD0E-4B1D-A523-2F20E7FE26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33837"/>
            <a:ext cx="2981858" cy="3208867"/>
            <a:chOff x="9206969" y="2963333"/>
            <a:chExt cx="2981858" cy="3208867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C82FD88-0436-4D5C-B5A2-7B90191949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2706DBD-9DBD-49D6-80EB-C896096D2F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251C7442-3F0F-49E3-9389-D6B4BAE14A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A614368-43A5-4794-BA71-09F8585F9F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F42B96B-0C70-40CB-A027-175F2A165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Picture 3" descr="A picture containing text, toy, LEGO&#10;&#10;Description automatically generated">
            <a:extLst>
              <a:ext uri="{FF2B5EF4-FFF2-40B4-BE49-F238E27FC236}">
                <a16:creationId xmlns:a16="http://schemas.microsoft.com/office/drawing/2014/main" id="{D7FE9262-94C5-4C26-DEB9-632FD721B5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0596" y="1530434"/>
            <a:ext cx="5348226" cy="4021635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</p:spTree>
    <p:extLst>
      <p:ext uri="{BB962C8B-B14F-4D97-AF65-F5344CB8AC3E}">
        <p14:creationId xmlns:p14="http://schemas.microsoft.com/office/powerpoint/2010/main" val="3671125706"/>
      </p:ext>
    </p:extLst>
  </p:cSld>
  <p:clrMapOvr>
    <a:masterClrMapping/>
  </p:clrMapOvr>
  <p:transition spd="slow">
    <p:push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71D6766-59C8-C387-E2A3-6986CD7FBE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465232" y="1054177"/>
            <a:ext cx="5433132" cy="4749645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F5B9C4-268D-020D-5569-39FA5E1DDA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00" y="512684"/>
            <a:ext cx="5864548" cy="6045693"/>
          </a:xfrm>
        </p:spPr>
        <p:txBody>
          <a:bodyPr>
            <a:noAutofit/>
          </a:bodyPr>
          <a:lstStyle/>
          <a:p>
            <a:pPr marL="342900" indent="-342900">
              <a:buFont typeface="Century Gothic" panose="020B0502020202020204" pitchFamily="34" charset="0"/>
              <a:buChar char="►"/>
            </a:pPr>
            <a:r>
              <a:rPr lang="en-US" sz="2400" dirty="0"/>
              <a:t>Security Requirements:</a:t>
            </a:r>
          </a:p>
          <a:p>
            <a:pPr marL="742950" lvl="1" indent="-285750">
              <a:buFont typeface="Century Gothic" panose="020B0502020202020204" pitchFamily="34" charset="0"/>
              <a:buChar char="►"/>
            </a:pPr>
            <a:r>
              <a:rPr lang="en-US" sz="1800" dirty="0">
                <a:solidFill>
                  <a:schemeClr val="tx1"/>
                </a:solidFill>
              </a:rPr>
              <a:t>The </a:t>
            </a:r>
            <a:r>
              <a:rPr lang="en-US" sz="1800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update tab shall open/lead to a web page asking for a security phrase in a text field box that needs to be entered by administrators. </a:t>
            </a:r>
          </a:p>
          <a:p>
            <a:pPr marL="742950" lvl="1" indent="-285750">
              <a:buFont typeface="Century Gothic" panose="020B0502020202020204" pitchFamily="34" charset="0"/>
              <a:buChar char="►"/>
            </a:pPr>
            <a:r>
              <a:rPr lang="en-US" sz="1800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The passphrase shall be encrypted with sha-256 and salt for extra encryption.</a:t>
            </a:r>
          </a:p>
          <a:p>
            <a:pPr marL="742950" lvl="1" indent="-285750">
              <a:buFont typeface="Century Gothic" panose="020B0502020202020204" pitchFamily="34" charset="0"/>
              <a:buChar char="►"/>
            </a:pPr>
            <a:r>
              <a:rPr lang="en-US" sz="1800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The database itself will also have a username and password interface that runs a user interface for administrators to make changes to the database directly.</a:t>
            </a:r>
          </a:p>
          <a:p>
            <a:pPr marL="742950" lvl="1" indent="-285750">
              <a:buFont typeface="Century Gothic" panose="020B0502020202020204" pitchFamily="34" charset="0"/>
              <a:buChar char="►"/>
            </a:pPr>
            <a:r>
              <a:rPr lang="en-US" sz="1800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The web page is using https security protocols to protect the user's information and location.</a:t>
            </a:r>
          </a:p>
          <a:p>
            <a:pPr marL="742950" lvl="1" indent="-285750">
              <a:buFont typeface="Century Gothic" panose="020B0502020202020204" pitchFamily="34" charset="0"/>
              <a:buChar char="►"/>
            </a:pPr>
            <a:endParaRPr lang="en-US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6512602"/>
      </p:ext>
    </p:extLst>
  </p:cSld>
  <p:clrMapOvr>
    <a:masterClrMapping/>
  </p:clrMapOvr>
  <p:transition spd="med">
    <p:pull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D1FF3D-6EFF-48CD-32C6-1B6E05929F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25089" y="1129683"/>
            <a:ext cx="4937655" cy="4598634"/>
          </a:xfrm>
        </p:spPr>
        <p:txBody>
          <a:bodyPr>
            <a:normAutofit/>
          </a:bodyPr>
          <a:lstStyle/>
          <a:p>
            <a:pPr marL="342900" indent="-342900">
              <a:buFont typeface="Century Gothic" panose="020B0502020202020204" pitchFamily="34" charset="0"/>
              <a:buChar char="►"/>
            </a:pPr>
            <a:r>
              <a:rPr lang="en-US" sz="2400" dirty="0"/>
              <a:t>Installation and Maintenance Requirements: 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The </a:t>
            </a:r>
            <a:r>
              <a:rPr lang="en-US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software is installed on a server that will require routine maintenance and bug fixing.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The</a:t>
            </a:r>
            <a:r>
              <a:rPr lang="en-US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database </a:t>
            </a:r>
            <a:r>
              <a:rPr lang="en-US" dirty="0">
                <a:solidFill>
                  <a:schemeClr val="tx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will</a:t>
            </a:r>
            <a:r>
              <a:rPr lang="en-US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be updated periodically </a:t>
            </a:r>
            <a:r>
              <a:rPr lang="en-US" dirty="0">
                <a:solidFill>
                  <a:schemeClr val="tx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by the </a:t>
            </a:r>
            <a:r>
              <a:rPr lang="en-US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update link on web page. </a:t>
            </a:r>
          </a:p>
          <a:p>
            <a:pPr lvl="1"/>
            <a:r>
              <a:rPr lang="en-US" dirty="0">
                <a:solidFill>
                  <a:schemeClr val="tx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There is </a:t>
            </a:r>
            <a:r>
              <a:rPr lang="en-US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a python script to interface with the database to change anything in the database.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5D9E060-B0FA-CE8C-9604-C51E6F931F6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rcRect/>
          <a:stretch/>
        </p:blipFill>
        <p:spPr>
          <a:xfrm>
            <a:off x="5939161" y="797325"/>
            <a:ext cx="5752730" cy="5263350"/>
          </a:xfrm>
        </p:spPr>
      </p:pic>
    </p:spTree>
    <p:extLst>
      <p:ext uri="{BB962C8B-B14F-4D97-AF65-F5344CB8AC3E}">
        <p14:creationId xmlns:p14="http://schemas.microsoft.com/office/powerpoint/2010/main" val="3556456186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FD48FB1-66D8-4676-B0AA-C139A1DB78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033F5AE-6728-4F19-8DED-658E674B3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2C7D74A-18BA-4709-A808-44E8815C4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5164A3F-1561-4039-8185-AB0EEB713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A35DB53-42BE-460E-9CA1-1294C9846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7A675F33-98AF-4B83-A3BB-0780A23145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D773F2-14AA-7BF0-0A02-A4B04C85C05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3706" b="12024"/>
          <a:stretch/>
        </p:blipFill>
        <p:spPr>
          <a:xfrm>
            <a:off x="-3175" y="10"/>
            <a:ext cx="1219200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74B2A47-A9E0-FEBD-B570-421BB94036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685799"/>
            <a:ext cx="8001000" cy="29718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Current Plans</a:t>
            </a:r>
          </a:p>
        </p:txBody>
      </p:sp>
    </p:spTree>
    <p:extLst>
      <p:ext uri="{BB962C8B-B14F-4D97-AF65-F5344CB8AC3E}">
        <p14:creationId xmlns:p14="http://schemas.microsoft.com/office/powerpoint/2010/main" val="985379871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8F1EF17D-1B70-428C-8A8A-A2C5B390E1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2FAEDF3-CEC8-4BF6-8EA7-4079C47183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98DB8F4-CD77-4FCC-8544-ADE8B478C1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22202DFE-039D-48E4-8536-FA30F24894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81F05E26-510E-4164-83C7-28E4FE9D7E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E632161A-50D4-4D96-887A-98FC920931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B9403C7F-76AE-4587-92A2-D4E41EBE6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7B0F95-8827-6FFA-DD9C-38D4B75F90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5729" y="321727"/>
            <a:ext cx="7670496" cy="150706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dirty="0"/>
              <a:t>In the production line at the moment</a:t>
            </a:r>
          </a:p>
        </p:txBody>
      </p:sp>
      <p:pic>
        <p:nvPicPr>
          <p:cNvPr id="6" name="Content Placeholder 5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B4AAD51A-05F5-524B-776B-12CAA88464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7376" r="31559"/>
          <a:stretch/>
        </p:blipFill>
        <p:spPr>
          <a:xfrm>
            <a:off x="831" y="10"/>
            <a:ext cx="3502025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2EA0F3-4422-0B8F-A910-69A83E0973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60043" y="2047848"/>
            <a:ext cx="7670496" cy="298136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85750">
              <a:buFont typeface="Wingdings 3" panose="05040102010807070707" pitchFamily="18" charset="2"/>
              <a:buChar char=""/>
            </a:pPr>
            <a:r>
              <a:rPr lang="en-US" sz="1800" dirty="0"/>
              <a:t>Working on the routing between the two nodes</a:t>
            </a:r>
          </a:p>
          <a:p>
            <a:pPr marL="285750" indent="-285750">
              <a:buFont typeface="Wingdings 3" panose="05040102010807070707" pitchFamily="18" charset="2"/>
              <a:buChar char=""/>
            </a:pPr>
            <a:r>
              <a:rPr lang="en-US" sz="1800" dirty="0"/>
              <a:t>Currently working on the UI-design on the website</a:t>
            </a:r>
          </a:p>
          <a:p>
            <a:pPr marL="285750" indent="-285750">
              <a:buFont typeface="Wingdings 3" panose="05040102010807070707" pitchFamily="18" charset="2"/>
              <a:buChar char=""/>
            </a:pPr>
            <a:r>
              <a:rPr lang="en-US" sz="1800" dirty="0"/>
              <a:t>Fleshing out the security for the webpage</a:t>
            </a:r>
          </a:p>
          <a:p>
            <a:pPr marL="285750" indent="-285750">
              <a:buFont typeface="Wingdings 3" panose="05040102010807070707" pitchFamily="18" charset="2"/>
              <a:buChar char=""/>
            </a:pPr>
            <a:r>
              <a:rPr lang="en-US" sz="1800" dirty="0"/>
              <a:t>Figuring out which algorithm to use for routing the roads for between the two nodes</a:t>
            </a:r>
          </a:p>
          <a:p>
            <a:pPr marL="285750" indent="-285750">
              <a:buFont typeface="Wingdings 3" panose="05040102010807070707" pitchFamily="18" charset="2"/>
              <a:buChar char=""/>
            </a:pPr>
            <a:r>
              <a:rPr lang="en-US" sz="1800" dirty="0"/>
              <a:t>Keeping track of all bugs when working on the code, so we know to fix </a:t>
            </a:r>
            <a:endParaRPr lang="en-US" dirty="0"/>
          </a:p>
          <a:p>
            <a:pPr marL="285750" indent="-285750">
              <a:buFont typeface="Wingdings 3" panose="05040102010807070707" pitchFamily="18" charset="2"/>
              <a:buChar char=""/>
            </a:pPr>
            <a:endParaRPr lang="en-US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6C71778-3DDA-4748-AEBB-2A4B750163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BA1F5C7D-5183-424E-BD72-BBFC59C5A2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B848F76E-D8DE-4826-901B-4E4090240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FAE84420-E672-4A16-8384-42BDDC4A9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044D91EB-FA8D-4FD3-88F8-053F9962BD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56B711F-46BD-4789-926C-CF2F01F71D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56482998"/>
      </p:ext>
    </p:extLst>
  </p:cSld>
  <p:clrMapOvr>
    <a:masterClrMapping/>
  </p:clrMapOvr>
  <p:transition spd="slow">
    <p:push dir="d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1AB8FFBB-0A2D-4D4C-B94B-320ABB349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Different coloured question marks">
            <a:extLst>
              <a:ext uri="{FF2B5EF4-FFF2-40B4-BE49-F238E27FC236}">
                <a16:creationId xmlns:a16="http://schemas.microsoft.com/office/drawing/2014/main" id="{1A3B229B-4B44-57F2-53AF-723B6AF5243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15000"/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699E80E5-39C1-2AB9-0822-2A6523FDF5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1051" y="685800"/>
            <a:ext cx="10051785" cy="259926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8800" dirty="0"/>
              <a:t>Thank you</a:t>
            </a:r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76213E53-B643-795C-8186-9AE05560D774}"/>
              </a:ext>
            </a:extLst>
          </p:cNvPr>
          <p:cNvSpPr txBox="1">
            <a:spLocks/>
          </p:cNvSpPr>
          <p:nvPr/>
        </p:nvSpPr>
        <p:spPr>
          <a:xfrm>
            <a:off x="803550" y="3683002"/>
            <a:ext cx="10469287" cy="27162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</a:pPr>
            <a:r>
              <a:rPr lang="en-US" cap="none" dirty="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Any Questions?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EC92BD4-3684-4A4A-84FF-704DCA7A3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CBA388E6-4C14-4B9E-A26C-CCA504DAB3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EE122466-428E-43AB-9AB9-02C82A3902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0749A3CE-D685-4BD6-9E32-FECB9B95F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91C33F82-A690-4D10-9DF8-7B2B300FC2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6C37F367-774B-4B76-82C0-09AA8E2D96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09226872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8F4E830A-06F9-4EAA-9E65-110CF2421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6" descr="Map&#10;&#10;Description automatically generated">
            <a:extLst>
              <a:ext uri="{FF2B5EF4-FFF2-40B4-BE49-F238E27FC236}">
                <a16:creationId xmlns:a16="http://schemas.microsoft.com/office/drawing/2014/main" id="{15419D18-8DEC-FD9B-B733-B6A4C333146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l="7428" r="1016" b="-1"/>
          <a:stretch/>
        </p:blipFill>
        <p:spPr>
          <a:xfrm>
            <a:off x="3174" y="10"/>
            <a:ext cx="1219200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1788914-93C8-38A5-BCCB-F3FE9B0533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029" y="2580711"/>
            <a:ext cx="8534400" cy="150706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4800" dirty="0"/>
              <a:t>About the Project</a:t>
            </a:r>
          </a:p>
        </p:txBody>
      </p:sp>
    </p:spTree>
    <p:extLst>
      <p:ext uri="{BB962C8B-B14F-4D97-AF65-F5344CB8AC3E}">
        <p14:creationId xmlns:p14="http://schemas.microsoft.com/office/powerpoint/2010/main" val="1371562360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8F1EF17D-1B70-428C-8A8A-A2C5B390E1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2FAEDF3-CEC8-4BF6-8EA7-4079C47183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98DB8F4-CD77-4FCC-8544-ADE8B478C1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22202DFE-039D-48E4-8536-FA30F24894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81F05E26-510E-4164-83C7-28E4FE9D7E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E632161A-50D4-4D96-887A-98FC920931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929448D9-8F1D-4CFE-93BA-E0272F0DBD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4410C0-3E57-A0F0-9326-7DD8C790E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548" y="685800"/>
            <a:ext cx="7543800" cy="150706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/>
              <a:t>Navigational website for Kalamazoo and portage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56208E-210F-9EDB-C494-1E66AC6C96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16216" y="2600171"/>
            <a:ext cx="7661132" cy="343565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 dirty="0"/>
              <a:t>Our Client, Dustin Black, has asked our group is currently making a checkbox system for a custom navigational website for the people of Kalamazoo and Portage for getting to a location by either:</a:t>
            </a:r>
          </a:p>
          <a:p>
            <a:pPr marL="742950" lvl="1" indent="-285750">
              <a:buFont typeface="Wingdings 3" panose="05040102010807070707" pitchFamily="18" charset="2"/>
              <a:buChar char=""/>
            </a:pPr>
            <a:r>
              <a:rPr lang="en-US" sz="2000" dirty="0">
                <a:solidFill>
                  <a:schemeClr val="tx1"/>
                </a:solidFill>
              </a:rPr>
              <a:t>Walking</a:t>
            </a:r>
          </a:p>
          <a:p>
            <a:pPr marL="742950" lvl="1" indent="-285750">
              <a:buFont typeface="Wingdings 3" panose="05040102010807070707" pitchFamily="18" charset="2"/>
              <a:buChar char=""/>
            </a:pPr>
            <a:r>
              <a:rPr lang="en-US" sz="2000" dirty="0">
                <a:solidFill>
                  <a:schemeClr val="tx1"/>
                </a:solidFill>
              </a:rPr>
              <a:t>Bicycle</a:t>
            </a:r>
          </a:p>
          <a:p>
            <a:pPr marL="742950" lvl="1" indent="-285750">
              <a:buFont typeface="Wingdings 3" panose="05040102010807070707" pitchFamily="18" charset="2"/>
              <a:buChar char=""/>
            </a:pPr>
            <a:r>
              <a:rPr lang="en-US" sz="2000" dirty="0">
                <a:solidFill>
                  <a:schemeClr val="tx1"/>
                </a:solidFill>
              </a:rPr>
              <a:t>Bus</a:t>
            </a:r>
          </a:p>
          <a:p>
            <a:endParaRPr lang="en-US" sz="1800" dirty="0">
              <a:cs typeface="Times New Roman" panose="02020603050405020304" pitchFamily="18" charset="0"/>
            </a:endParaRPr>
          </a:p>
        </p:txBody>
      </p:sp>
      <p:pic>
        <p:nvPicPr>
          <p:cNvPr id="6" name="Content Placeholder 5" descr="A picture containing diagram&#10;&#10;Description automatically generated">
            <a:extLst>
              <a:ext uri="{FF2B5EF4-FFF2-40B4-BE49-F238E27FC236}">
                <a16:creationId xmlns:a16="http://schemas.microsoft.com/office/drawing/2014/main" id="{69426330-F8D1-C047-6967-B8E3D907BD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6117" r="41068" b="-1"/>
          <a:stretch/>
        </p:blipFill>
        <p:spPr>
          <a:xfrm>
            <a:off x="8820603" y="10"/>
            <a:ext cx="3371397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94749DEA-AC6C-4834-A330-03A1796B89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BC5D1-BAF0-454E-9D7C-68370AA954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8ABB9F45-32F7-4915-A94F-F1E34B32DE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94EA6F09-00FD-4C50-A2DF-D0B1CC4C9A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4B8B975B-2618-4734-A401-FAB7451901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EF4B123-0577-4F10-986B-6BD86396AB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53616392"/>
      </p:ext>
    </p:extLst>
  </p:cSld>
  <p:clrMapOvr>
    <a:masterClrMapping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1CB250D-B2CE-D343-53A1-549D039B48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6603"/>
          <a:stretch/>
        </p:blipFill>
        <p:spPr>
          <a:xfrm>
            <a:off x="684213" y="1773050"/>
            <a:ext cx="5943600" cy="2927138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32CE25-EB4B-D635-EE77-114EA95D4F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85011" y="685800"/>
            <a:ext cx="4084341" cy="5308599"/>
          </a:xfrm>
        </p:spPr>
        <p:txBody>
          <a:bodyPr/>
          <a:lstStyle/>
          <a:p>
            <a:r>
              <a:rPr lang="en-US" sz="1800" dirty="0"/>
              <a:t>The group is currently making to make a check box system so that the user can select areas by the following:</a:t>
            </a:r>
          </a:p>
          <a:p>
            <a:pPr marL="742950" lvl="1" indent="-285750">
              <a:buFont typeface="Century Gothic" panose="020B0502020202020204" pitchFamily="34" charset="0"/>
              <a:buChar char="►"/>
            </a:pPr>
            <a:r>
              <a:rPr lang="en-US" sz="1600" dirty="0">
                <a:solidFill>
                  <a:schemeClr val="tx1"/>
                </a:solidFill>
              </a:rPr>
              <a:t>Bus Stops</a:t>
            </a:r>
          </a:p>
          <a:p>
            <a:pPr marL="742950" lvl="1" indent="-285750">
              <a:buFont typeface="Century Gothic" panose="020B0502020202020204" pitchFamily="34" charset="0"/>
              <a:buChar char="►"/>
            </a:pPr>
            <a:r>
              <a:rPr lang="en-US" sz="1600" dirty="0">
                <a:solidFill>
                  <a:schemeClr val="tx1"/>
                </a:solidFill>
              </a:rPr>
              <a:t>Bicycle Racks</a:t>
            </a:r>
          </a:p>
          <a:p>
            <a:pPr marL="742950" lvl="1" indent="-285750">
              <a:buFont typeface="Century Gothic" panose="020B0502020202020204" pitchFamily="34" charset="0"/>
              <a:buChar char="►"/>
            </a:pPr>
            <a:r>
              <a:rPr lang="en-US" sz="1600" dirty="0">
                <a:solidFill>
                  <a:schemeClr val="tx1"/>
                </a:solidFill>
              </a:rPr>
              <a:t>Bars and Restaurants</a:t>
            </a:r>
          </a:p>
          <a:p>
            <a:pPr marL="742950" lvl="1" indent="-285750">
              <a:buFont typeface="Century Gothic" panose="020B0502020202020204" pitchFamily="34" charset="0"/>
              <a:buChar char="►"/>
            </a:pPr>
            <a:r>
              <a:rPr lang="en-US" sz="1600" dirty="0">
                <a:solidFill>
                  <a:schemeClr val="tx1"/>
                </a:solidFill>
              </a:rPr>
              <a:t>Restrooms</a:t>
            </a:r>
          </a:p>
          <a:p>
            <a:pPr marL="742950" lvl="1" indent="-285750">
              <a:buFont typeface="Century Gothic" panose="020B0502020202020204" pitchFamily="34" charset="0"/>
              <a:buChar char="►"/>
            </a:pPr>
            <a:r>
              <a:rPr lang="en-US" sz="1600" dirty="0">
                <a:solidFill>
                  <a:schemeClr val="tx1"/>
                </a:solidFill>
              </a:rPr>
              <a:t>Drinking fountains</a:t>
            </a:r>
          </a:p>
          <a:p>
            <a:pPr marL="742950" lvl="1" indent="-285750">
              <a:buFont typeface="Century Gothic" panose="020B0502020202020204" pitchFamily="34" charset="0"/>
              <a:buChar char="►"/>
            </a:pPr>
            <a:r>
              <a:rPr lang="en-US" sz="1600" dirty="0">
                <a:solidFill>
                  <a:schemeClr val="tx1"/>
                </a:solidFill>
              </a:rPr>
              <a:t>Bike repair shops</a:t>
            </a:r>
          </a:p>
          <a:p>
            <a:pPr marL="742950" lvl="1" indent="-285750">
              <a:buFont typeface="Century Gothic" panose="020B0502020202020204" pitchFamily="34" charset="0"/>
              <a:buChar char="►"/>
            </a:pPr>
            <a:r>
              <a:rPr lang="en-US" sz="1600" dirty="0">
                <a:solidFill>
                  <a:schemeClr val="tx1"/>
                </a:solidFill>
              </a:rPr>
              <a:t>Stores</a:t>
            </a:r>
          </a:p>
          <a:p>
            <a:pPr marL="742950" lvl="1" indent="-285750">
              <a:buFont typeface="Century Gothic" panose="020B0502020202020204" pitchFamily="34" charset="0"/>
              <a:buChar char="►"/>
            </a:pPr>
            <a:r>
              <a:rPr lang="en-US" sz="1600" dirty="0">
                <a:solidFill>
                  <a:schemeClr val="tx1"/>
                </a:solidFill>
              </a:rPr>
              <a:t>Cafes</a:t>
            </a:r>
          </a:p>
          <a:p>
            <a:pPr marL="742950" lvl="1" indent="-285750">
              <a:buFont typeface="Century Gothic" panose="020B0502020202020204" pitchFamily="34" charset="0"/>
              <a:buChar char="►"/>
            </a:pPr>
            <a:r>
              <a:rPr lang="en-US" sz="1600" dirty="0">
                <a:solidFill>
                  <a:schemeClr val="tx1"/>
                </a:solidFill>
              </a:rPr>
              <a:t>Book stores and public libraries</a:t>
            </a:r>
          </a:p>
          <a:p>
            <a:pPr marL="742950" lvl="1" indent="-285750">
              <a:buFont typeface="Century Gothic" panose="020B0502020202020204" pitchFamily="34" charset="0"/>
              <a:buChar char="►"/>
            </a:pPr>
            <a:r>
              <a:rPr lang="en-US" sz="1600" dirty="0" err="1">
                <a:solidFill>
                  <a:schemeClr val="tx1"/>
                </a:solidFill>
              </a:rPr>
              <a:t>Etc</a:t>
            </a:r>
            <a:r>
              <a:rPr lang="en-US" sz="1600" dirty="0">
                <a:solidFill>
                  <a:schemeClr val="tx1"/>
                </a:solidFill>
              </a:rPr>
              <a:t>…</a:t>
            </a:r>
          </a:p>
          <a:p>
            <a:pPr marL="742950" lvl="1" indent="-285750">
              <a:buFont typeface="Century Gothic" panose="020B0502020202020204" pitchFamily="34" charset="0"/>
              <a:buChar char="►"/>
            </a:pPr>
            <a:endParaRPr lang="en-US" dirty="0"/>
          </a:p>
          <a:p>
            <a:pPr marL="742950" lvl="1" indent="-285750">
              <a:buFont typeface="Century Gothic" panose="020B0502020202020204" pitchFamily="34" charset="0"/>
              <a:buChar char="►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025564"/>
      </p:ext>
    </p:extLst>
  </p:cSld>
  <p:clrMapOvr>
    <a:masterClrMapping/>
  </p:clrMapOvr>
  <p:transition spd="slow">
    <p:pu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33EB7B7-2530-C079-DBE6-C838AE1D60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0340"/>
          <a:stretch/>
        </p:blipFill>
        <p:spPr>
          <a:xfrm>
            <a:off x="5076825" y="685800"/>
            <a:ext cx="6430963" cy="5308600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0E5DB5-4351-3DD0-5EA8-693B633CD2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4212" y="685800"/>
            <a:ext cx="4058704" cy="5308600"/>
          </a:xfrm>
        </p:spPr>
        <p:txBody>
          <a:bodyPr>
            <a:normAutofit/>
          </a:bodyPr>
          <a:lstStyle/>
          <a:p>
            <a:r>
              <a:rPr lang="en-US" sz="2000" dirty="0"/>
              <a:t>We are also using radio buttons for the ways a user wants to get to their location, from the following:</a:t>
            </a:r>
          </a:p>
          <a:p>
            <a:pPr marL="742950" lvl="1" indent="-285750">
              <a:buFont typeface="Wingdings 3" panose="05040102010807070707" pitchFamily="18" charset="2"/>
              <a:buChar char=""/>
            </a:pPr>
            <a:r>
              <a:rPr lang="en-US" sz="2000" dirty="0">
                <a:solidFill>
                  <a:schemeClr val="tx1"/>
                </a:solidFill>
              </a:rPr>
              <a:t>Walking</a:t>
            </a:r>
          </a:p>
          <a:p>
            <a:pPr marL="742950" lvl="1" indent="-285750">
              <a:buFont typeface="Wingdings 3" panose="05040102010807070707" pitchFamily="18" charset="2"/>
              <a:buChar char=""/>
            </a:pPr>
            <a:r>
              <a:rPr lang="en-US" sz="2000" dirty="0">
                <a:solidFill>
                  <a:schemeClr val="tx1"/>
                </a:solidFill>
              </a:rPr>
              <a:t>Biking</a:t>
            </a:r>
          </a:p>
          <a:p>
            <a:pPr marL="742950" lvl="1" indent="-285750">
              <a:buFont typeface="Wingdings 3" panose="05040102010807070707" pitchFamily="18" charset="2"/>
              <a:buChar char=""/>
            </a:pPr>
            <a:r>
              <a:rPr lang="en-US" sz="2000" dirty="0">
                <a:solidFill>
                  <a:schemeClr val="tx1"/>
                </a:solidFill>
              </a:rPr>
              <a:t>Walking and bus or biking and  bus</a:t>
            </a:r>
          </a:p>
          <a:p>
            <a:pPr marL="742950" lvl="1" indent="-285750">
              <a:buFont typeface="Century Gothic" panose="020B0502020202020204" pitchFamily="34" charset="0"/>
              <a:buChar char="►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8714317"/>
      </p:ext>
    </p:extLst>
  </p:cSld>
  <p:clrMapOvr>
    <a:masterClrMapping/>
  </p:clrMapOvr>
  <p:transition spd="med">
    <p:pull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75207AF-71A5-7D9B-8181-369994EB05A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17155" y="1055451"/>
            <a:ext cx="5770562" cy="4747098"/>
          </a:xfr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A8531EAD-6BB7-773F-841E-84420E3D7D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07547" y="1055451"/>
            <a:ext cx="4600240" cy="4747098"/>
          </a:xfrm>
        </p:spPr>
        <p:txBody>
          <a:bodyPr/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prstClr val="white"/>
              </a:buClr>
              <a:buSzPct val="80000"/>
              <a:buFont typeface="Wingdings 3" panose="05040102010807070707" pitchFamily="18" charset="2"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75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The user also can select the road 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75000"/>
                  </a:srgbClr>
                </a:solidFill>
                <a:effectLst/>
                <a:uLnTx/>
                <a:uFillTx/>
                <a:latin typeface="Century Gothic" panose="020B0502020202020204"/>
                <a:ea typeface="Calibri" panose="020F0502020204030204" pitchFamily="34" charset="0"/>
                <a:cs typeface="Times New Roman" panose="02020603050405020304" pitchFamily="18" charset="0"/>
              </a:rPr>
              <a:t>preferences, if there are preferable roads the user  wants to travel on with a slider. The slider options include:</a:t>
            </a:r>
          </a:p>
          <a:p>
            <a:pPr marL="742950" marR="0" lvl="1" indent="-285750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prstClr val="white"/>
              </a:buClr>
              <a:buSzPct val="80000"/>
              <a:buFont typeface="Wingdings 3" panose="05040102010807070707" pitchFamily="18" charset="2"/>
              <a:buChar char="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Biking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Calibri" panose="020F0502020204030204" pitchFamily="34" charset="0"/>
                <a:cs typeface="Times New Roman" panose="02020603050405020304" pitchFamily="18" charset="0"/>
              </a:rPr>
              <a:t>favorability</a:t>
            </a:r>
          </a:p>
          <a:p>
            <a:pPr marL="742950" marR="0" lvl="1" indent="-285750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prstClr val="white"/>
              </a:buClr>
              <a:buSzPct val="80000"/>
              <a:buFont typeface="Wingdings 3" panose="05040102010807070707" pitchFamily="18" charset="2"/>
              <a:buChar char="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Sidewalk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Calibri" panose="020F0502020204030204" pitchFamily="34" charset="0"/>
                <a:cs typeface="Times New Roman" panose="02020603050405020304" pitchFamily="18" charset="0"/>
              </a:rPr>
              <a:t>favorability</a:t>
            </a:r>
          </a:p>
          <a:p>
            <a:pPr marL="742950" marR="0" lvl="1" indent="-285750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prstClr val="white"/>
              </a:buClr>
              <a:buSzPct val="80000"/>
              <a:buFont typeface="Wingdings 3" panose="05040102010807070707" pitchFamily="18" charset="2"/>
              <a:buChar char="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Car Avoidance 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75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9752961"/>
      </p:ext>
    </p:extLst>
  </p:cSld>
  <p:clrMapOvr>
    <a:masterClrMapping/>
  </p:clrMapOvr>
  <p:transition spd="slow">
    <p:push dir="d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FD48FB1-66D8-4676-B0AA-C139A1DB78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033F5AE-6728-4F19-8DED-658E674B3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2C7D74A-18BA-4709-A808-44E8815C4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5164A3F-1561-4039-8185-AB0EEB713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A35DB53-42BE-460E-9CA1-1294C9846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7A675F33-98AF-4B83-A3BB-0780A23145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picture containing text, indoor, computer, electronics&#10;&#10;Description automatically generated">
            <a:extLst>
              <a:ext uri="{FF2B5EF4-FFF2-40B4-BE49-F238E27FC236}">
                <a16:creationId xmlns:a16="http://schemas.microsoft.com/office/drawing/2014/main" id="{1E4758E9-09FF-034C-68DA-841F5D2CFE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40000"/>
          </a:blip>
          <a:srcRect t="12328" b="19283"/>
          <a:stretch/>
        </p:blipFill>
        <p:spPr>
          <a:xfrm>
            <a:off x="-3175" y="10"/>
            <a:ext cx="1219200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F3693D9-5C16-289A-086A-D0236557BB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685799"/>
            <a:ext cx="8001000" cy="29718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Requirements </a:t>
            </a:r>
          </a:p>
        </p:txBody>
      </p:sp>
    </p:spTree>
    <p:extLst>
      <p:ext uri="{BB962C8B-B14F-4D97-AF65-F5344CB8AC3E}">
        <p14:creationId xmlns:p14="http://schemas.microsoft.com/office/powerpoint/2010/main" val="1618011322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7F2DE8-5C7A-DC4C-1517-1E1A192A9A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4213" y="1056443"/>
            <a:ext cx="10412874" cy="4483223"/>
          </a:xfrm>
        </p:spPr>
        <p:txBody>
          <a:bodyPr>
            <a:normAutofit/>
          </a:bodyPr>
          <a:lstStyle/>
          <a:p>
            <a:pPr marL="342900" indent="-342900">
              <a:buFont typeface="Century Gothic" panose="020B0502020202020204" pitchFamily="34" charset="0"/>
              <a:buChar char="►"/>
            </a:pPr>
            <a:r>
              <a:rPr lang="en-US" sz="2400" dirty="0"/>
              <a:t>Functional Requirements: </a:t>
            </a:r>
          </a:p>
          <a:p>
            <a:pPr marL="800100" lvl="1" indent="-342900">
              <a:buFont typeface="Century Gothic" panose="020B0502020202020204" pitchFamily="34" charset="0"/>
              <a:buChar char="►"/>
            </a:pP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software shall plan a route for cycle/transit based on 2 nodes the user will enter on a map of Kalamazoo and Portage, and then display the route to the user via a line along the roads form nodes and will display turn-by-turn directions to the user.</a:t>
            </a:r>
          </a:p>
          <a:p>
            <a:pPr marL="800100" lvl="1" indent="-342900">
              <a:buFont typeface="Century Gothic" panose="020B0502020202020204" pitchFamily="34" charset="0"/>
              <a:buChar char="►"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It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shall use different data structures to store the necessary data collected from the user and stores the data retrieved from an open-source database. </a:t>
            </a:r>
          </a:p>
          <a:p>
            <a:pPr marL="800100" lvl="1" indent="-342900">
              <a:buFont typeface="Century Gothic" panose="020B0502020202020204" pitchFamily="34" charset="0"/>
              <a:buChar char="►"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It has 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 pathfinding algorithm to compute either the shortest or most time efficient route and will consider 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user input such as travel methods. </a:t>
            </a:r>
          </a:p>
          <a:p>
            <a:pPr lvl="1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81148212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AEB1A51-DEF5-ACDA-B6DF-154282AC9091}"/>
              </a:ext>
            </a:extLst>
          </p:cNvPr>
          <p:cNvSpPr txBox="1"/>
          <p:nvPr/>
        </p:nvSpPr>
        <p:spPr>
          <a:xfrm>
            <a:off x="5427215" y="752882"/>
            <a:ext cx="6060490" cy="41519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prstClr val="white"/>
              </a:buClr>
              <a:buSzPct val="80000"/>
              <a:buFont typeface="Century Gothic" panose="020B0502020202020204" pitchFamily="34" charset="0"/>
              <a:buChar char="►"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75000"/>
                  </a:srgbClr>
                </a:solidFill>
                <a:effectLst/>
                <a:uLnTx/>
                <a:uFillTx/>
                <a:ea typeface="+mn-ea"/>
                <a:cs typeface="+mn-cs"/>
              </a:rPr>
              <a:t>User Interface Requirements: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prstClr val="white"/>
              </a:buClr>
              <a:buSzPct val="80000"/>
              <a:buFont typeface="Century Gothic" panose="020B0502020202020204" pitchFamily="34" charset="0"/>
              <a:buChar char="►"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ea typeface="+mn-ea"/>
                <a:cs typeface="+mn-cs"/>
              </a:rPr>
              <a:t>The </a:t>
            </a:r>
            <a:r>
              <a:rPr lang="en-US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software </a:t>
            </a:r>
            <a:r>
              <a:rPr lang="en-US" dirty="0">
                <a:ea typeface="Calibri" panose="020F0502020204030204" pitchFamily="34" charset="0"/>
                <a:cs typeface="Times New Roman" panose="02020603050405020304" pitchFamily="18" charset="0"/>
              </a:rPr>
              <a:t>will</a:t>
            </a:r>
            <a:r>
              <a:rPr lang="en-US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display a map of Kalamazoo and Portage, and the user can interact with the map.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prstClr val="white"/>
              </a:buClr>
              <a:buSzPct val="80000"/>
              <a:buFont typeface="Century Gothic" panose="020B0502020202020204" pitchFamily="34" charset="0"/>
              <a:buChar char="►"/>
              <a:tabLst/>
              <a:defRPr/>
            </a:pPr>
            <a:r>
              <a:rPr lang="en-US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It has a navigation bar and will contain </a:t>
            </a:r>
            <a:r>
              <a:rPr lang="en-US" dirty="0"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radio button displaying transportation types, sliders to dictate the favorability for types of roads, and a reset, about, and update buttons. </a:t>
            </a:r>
          </a:p>
          <a:p>
            <a:pPr marL="742950" lvl="1" indent="-285750">
              <a:spcBef>
                <a:spcPct val="20000"/>
              </a:spcBef>
              <a:spcAft>
                <a:spcPts val="600"/>
              </a:spcAft>
              <a:buClr>
                <a:prstClr val="white"/>
              </a:buClr>
              <a:buSzPct val="80000"/>
              <a:buFont typeface="Century Gothic" panose="020B0502020202020204" pitchFamily="34" charset="0"/>
              <a:buChar char="►"/>
              <a:defRPr/>
            </a:pPr>
            <a:r>
              <a:rPr lang="en-US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The UI allows the user to turn on/off layers via checkboxes, a button to export the directions to a CSV/GPX, and a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link to display a popup to the user that displays info about the page.</a:t>
            </a:r>
          </a:p>
        </p:txBody>
      </p:sp>
      <p:pic>
        <p:nvPicPr>
          <p:cNvPr id="5" name="Picture 4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0F1B4ED0-8226-526B-0BE5-96FBC05B8F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877" y="428016"/>
            <a:ext cx="4501475" cy="6001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269364"/>
      </p:ext>
    </p:extLst>
  </p:cSld>
  <p:clrMapOvr>
    <a:masterClrMapping/>
  </p:clrMapOvr>
  <p:transition spd="med">
    <p:pull/>
  </p:transition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543</TotalTime>
  <Words>695</Words>
  <Application>Microsoft Office PowerPoint</Application>
  <PresentationFormat>Widescreen</PresentationFormat>
  <Paragraphs>63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Calibri</vt:lpstr>
      <vt:lpstr>Century Gothic</vt:lpstr>
      <vt:lpstr>Wingdings</vt:lpstr>
      <vt:lpstr>Wingdings 3</vt:lpstr>
      <vt:lpstr>Slice</vt:lpstr>
      <vt:lpstr>The Kalamazoo Route Planner Project</vt:lpstr>
      <vt:lpstr>About the Project</vt:lpstr>
      <vt:lpstr>Navigational website for Kalamazoo and portage</vt:lpstr>
      <vt:lpstr>PowerPoint Presentation</vt:lpstr>
      <vt:lpstr>PowerPoint Presentation</vt:lpstr>
      <vt:lpstr>PowerPoint Presentation</vt:lpstr>
      <vt:lpstr>Requirements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Current Plans</vt:lpstr>
      <vt:lpstr>In the production line at the moment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Kalamazoo Route Planner Project</dc:title>
  <dc:creator>AUSTIN Miller</dc:creator>
  <cp:lastModifiedBy>AUSTIN Miller</cp:lastModifiedBy>
  <cp:revision>29</cp:revision>
  <dcterms:created xsi:type="dcterms:W3CDTF">2023-02-02T01:22:58Z</dcterms:created>
  <dcterms:modified xsi:type="dcterms:W3CDTF">2023-03-28T13:56:02Z</dcterms:modified>
</cp:coreProperties>
</file>